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22" r:id="rId2"/>
    <p:sldId id="499" r:id="rId3"/>
    <p:sldId id="501" r:id="rId4"/>
    <p:sldId id="500" r:id="rId5"/>
    <p:sldId id="502" r:id="rId6"/>
    <p:sldId id="503" r:id="rId7"/>
    <p:sldId id="551" r:id="rId8"/>
    <p:sldId id="504" r:id="rId9"/>
    <p:sldId id="505" r:id="rId10"/>
    <p:sldId id="508" r:id="rId11"/>
    <p:sldId id="511" r:id="rId12"/>
    <p:sldId id="510" r:id="rId13"/>
    <p:sldId id="516" r:id="rId14"/>
    <p:sldId id="509" r:id="rId15"/>
    <p:sldId id="513" r:id="rId16"/>
    <p:sldId id="514" r:id="rId17"/>
    <p:sldId id="515" r:id="rId18"/>
    <p:sldId id="517" r:id="rId19"/>
    <p:sldId id="519" r:id="rId20"/>
    <p:sldId id="526" r:id="rId21"/>
    <p:sldId id="527" r:id="rId22"/>
    <p:sldId id="528" r:id="rId23"/>
    <p:sldId id="521" r:id="rId24"/>
    <p:sldId id="529" r:id="rId25"/>
    <p:sldId id="531" r:id="rId26"/>
    <p:sldId id="532" r:id="rId27"/>
    <p:sldId id="533" r:id="rId28"/>
    <p:sldId id="530" r:id="rId29"/>
    <p:sldId id="534" r:id="rId30"/>
    <p:sldId id="549" r:id="rId31"/>
    <p:sldId id="522" r:id="rId32"/>
    <p:sldId id="535" r:id="rId33"/>
    <p:sldId id="536" r:id="rId34"/>
    <p:sldId id="537" r:id="rId35"/>
    <p:sldId id="540" r:id="rId36"/>
    <p:sldId id="538" r:id="rId37"/>
    <p:sldId id="539" r:id="rId38"/>
    <p:sldId id="541" r:id="rId39"/>
    <p:sldId id="542" r:id="rId40"/>
    <p:sldId id="543" r:id="rId41"/>
    <p:sldId id="544" r:id="rId42"/>
    <p:sldId id="545" r:id="rId43"/>
    <p:sldId id="546" r:id="rId44"/>
    <p:sldId id="547" r:id="rId45"/>
    <p:sldId id="548" r:id="rId46"/>
    <p:sldId id="550" r:id="rId47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1A5"/>
    <a:srgbClr val="CCECFF"/>
    <a:srgbClr val="6699FF"/>
    <a:srgbClr val="000099"/>
    <a:srgbClr val="993300"/>
    <a:srgbClr val="336600"/>
    <a:srgbClr val="008040"/>
    <a:srgbClr val="CCFFCC"/>
    <a:srgbClr val="FF4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22" autoAdjust="0"/>
  </p:normalViewPr>
  <p:slideViewPr>
    <p:cSldViewPr>
      <p:cViewPr varScale="1">
        <p:scale>
          <a:sx n="58" d="100"/>
          <a:sy n="58" d="100"/>
        </p:scale>
        <p:origin x="402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679B64A5-1E35-4EBA-A442-50159A916209}" type="datetimeFigureOut">
              <a:rPr lang="en-US" smtClean="0"/>
              <a:pPr>
                <a:defRPr/>
              </a:pPr>
              <a:t>2/21/2015</a:t>
            </a:fld>
            <a:endParaRPr lang="en-US" dirty="0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01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01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27E929B7-5293-46E9-A157-08C95CA5F46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7543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8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8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8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8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8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7E929B7-5293-46E9-A157-08C95CA5F46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030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 descr="UF logo horizont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89600" y="5048452"/>
            <a:ext cx="294640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 descr="MCj0434872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024464">
            <a:off x="8636000" y="4223746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689601" y="4286452"/>
            <a:ext cx="4559111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3200" dirty="0" smtClean="0">
                <a:latin typeface="Georgia" panose="02040502050405020303" pitchFamily="18" charset="0"/>
              </a:rPr>
              <a:t>JOU 4201, Editing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685801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4000" b="1">
                <a:latin typeface="Calibr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096000"/>
          </a:xfrm>
        </p:spPr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Georgia" panose="02040502050405020303" pitchFamily="18" charset="0"/>
              </a:defRPr>
            </a:lvl1pPr>
            <a:lvl2pPr>
              <a:defRPr>
                <a:latin typeface="Georgia" panose="02040502050405020303" pitchFamily="18" charset="0"/>
              </a:defRPr>
            </a:lvl2pPr>
            <a:lvl3pPr>
              <a:defRPr>
                <a:latin typeface="Georgia" panose="02040502050405020303" pitchFamily="18" charset="0"/>
              </a:defRPr>
            </a:lvl3pPr>
            <a:lvl4pPr>
              <a:defRPr>
                <a:latin typeface="Georgia" panose="02040502050405020303" pitchFamily="18" charset="0"/>
              </a:defRPr>
            </a:lvl4pPr>
            <a:lvl5pPr>
              <a:defRPr>
                <a:latin typeface="Georgia" panose="02040502050405020303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82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381000"/>
            <a:ext cx="109728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81" r:id="rId2"/>
    <p:sldLayoutId id="2147483793" r:id="rId3"/>
  </p:sldLayoutIdLst>
  <p:transition>
    <p:fad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ranklin Gothic Dem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ranklin Gothic Dem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ranklin Gothic Dem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Franklin Gothic Dem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learface Gothic LT Std Black" pitchFamily="5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learface Gothic LT Std Black" pitchFamily="5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learface Gothic LT Std Black" pitchFamily="5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Clearface Gothic LT Std Black" pitchFamily="50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ct val="40000"/>
        </a:spcAft>
        <a:buClr>
          <a:srgbClr val="FF4A00"/>
        </a:buClr>
        <a:buFont typeface="Wingdings" pitchFamily="84" charset="2"/>
        <a:buChar char="v"/>
        <a:defRPr sz="3200">
          <a:solidFill>
            <a:schemeClr val="tx1"/>
          </a:solidFill>
          <a:latin typeface="Georgia" panose="02040502050405020303" pitchFamily="18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Verdana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Verdana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Verdana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Verdana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2978"/>
            <a:ext cx="2285714" cy="2285714"/>
          </a:xfrm>
        </p:spPr>
      </p:pic>
      <p:sp>
        <p:nvSpPr>
          <p:cNvPr id="7" name="TextBox 6"/>
          <p:cNvSpPr txBox="1"/>
          <p:nvPr/>
        </p:nvSpPr>
        <p:spPr>
          <a:xfrm>
            <a:off x="3352800" y="762000"/>
            <a:ext cx="70783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atin typeface="Calibri" panose="020F0502020204030204" pitchFamily="34" charset="0"/>
              </a:rPr>
              <a:t>First Day of Class:</a:t>
            </a:r>
          </a:p>
          <a:p>
            <a:r>
              <a:rPr lang="en-US" sz="4800" b="1" dirty="0">
                <a:latin typeface="Calibri" panose="020F0502020204030204" pitchFamily="34" charset="0"/>
              </a:rPr>
              <a:t>C</a:t>
            </a:r>
            <a:r>
              <a:rPr lang="en-US" sz="4800" b="1" dirty="0" smtClean="0">
                <a:latin typeface="Calibri" panose="020F0502020204030204" pitchFamily="34" charset="0"/>
              </a:rPr>
              <a:t>ampus Crime Data </a:t>
            </a:r>
            <a:endParaRPr lang="en-US" sz="4800" b="1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22040" y="55626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Calibri" panose="020F0502020204030204" pitchFamily="34" charset="0"/>
              </a:rPr>
              <a:t>Associate Professor Norm Lewis</a:t>
            </a:r>
            <a:endParaRPr lang="en-US" dirty="0" smtClean="0">
              <a:latin typeface="Calibri" panose="020F0502020204030204" pitchFamily="34" charset="0"/>
            </a:endParaRPr>
          </a:p>
          <a:p>
            <a:pPr algn="r"/>
            <a:r>
              <a:rPr lang="en-US" dirty="0" smtClean="0">
                <a:latin typeface="Calibri" panose="020F0502020204030204" pitchFamily="34" charset="0"/>
              </a:rPr>
              <a:t>www.bikeprof.com / @</a:t>
            </a:r>
            <a:r>
              <a:rPr lang="en-US" dirty="0" err="1" smtClean="0">
                <a:latin typeface="Calibri" panose="020F0502020204030204" pitchFamily="34" charset="0"/>
              </a:rPr>
              <a:t>bikeprof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609751"/>
            <a:ext cx="3008382" cy="552031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3352800" y="2942005"/>
            <a:ext cx="7239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rgbClr val="FF4A00"/>
              </a:buClr>
              <a:buFont typeface="Wingdings" pitchFamily="84" charset="2"/>
              <a:buChar char="v"/>
              <a:defRPr sz="3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Font typeface="Wingdings" pitchFamily="84" charset="2"/>
              <a:buNone/>
            </a:pPr>
            <a:r>
              <a:rPr lang="en-US" kern="0" dirty="0" smtClean="0"/>
              <a:t>Materials: www.bikeprof.com/nicar15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4090801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Navigating Excel: the cell, column widths, freeze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0417" b="67588"/>
          <a:stretch/>
        </p:blipFill>
        <p:spPr>
          <a:xfrm>
            <a:off x="457200" y="1447800"/>
            <a:ext cx="11277600" cy="448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95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are these strange column headings?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05" r="49584" b="60667"/>
          <a:stretch/>
        </p:blipFill>
        <p:spPr>
          <a:xfrm>
            <a:off x="583276" y="1676400"/>
            <a:ext cx="10972800" cy="325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23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6568" y="403166"/>
            <a:ext cx="30480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Data dictionary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145" t="19495" r="13586" b="34552"/>
          <a:stretch/>
        </p:blipFill>
        <p:spPr>
          <a:xfrm>
            <a:off x="762000" y="393468"/>
            <a:ext cx="7413567" cy="611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56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556568" y="403166"/>
            <a:ext cx="3048000" cy="112083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Campus sexual assaults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145" t="19495" r="13586" b="34552"/>
          <a:stretch/>
        </p:blipFill>
        <p:spPr>
          <a:xfrm>
            <a:off x="762000" y="393468"/>
            <a:ext cx="7413567" cy="61161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4400" y="5943486"/>
            <a:ext cx="7010400" cy="38111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0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Finding Florida: Use search?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53750" b="58012"/>
          <a:stretch/>
        </p:blipFill>
        <p:spPr>
          <a:xfrm>
            <a:off x="1295400" y="1144385"/>
            <a:ext cx="9601200" cy="544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88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4041" b="62000"/>
          <a:stretch/>
        </p:blipFill>
        <p:spPr>
          <a:xfrm>
            <a:off x="2514600" y="228600"/>
            <a:ext cx="7010400" cy="641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9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167" t="15686" r="48750" b="34315"/>
          <a:stretch/>
        </p:blipFill>
        <p:spPr>
          <a:xfrm>
            <a:off x="457200" y="386542"/>
            <a:ext cx="5278396" cy="60904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5417" t="15333" r="28750" b="37334"/>
          <a:stretch/>
        </p:blipFill>
        <p:spPr>
          <a:xfrm>
            <a:off x="6248400" y="386542"/>
            <a:ext cx="5334000" cy="61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581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" y="1600200"/>
            <a:ext cx="2819400" cy="1143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Fair comparison?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2060" t="28418" r="34286" b="49734"/>
          <a:stretch/>
        </p:blipFill>
        <p:spPr>
          <a:xfrm>
            <a:off x="4343400" y="152400"/>
            <a:ext cx="6553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36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Are data consistent?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432" t="15333" r="52082" b="57899"/>
          <a:stretch/>
        </p:blipFill>
        <p:spPr>
          <a:xfrm>
            <a:off x="457200" y="1295400"/>
            <a:ext cx="11223500" cy="4419600"/>
          </a:xfrm>
          <a:prstGeom prst="rect">
            <a:avLst/>
          </a:prstGeom>
        </p:spPr>
      </p:pic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9067800" y="6096000"/>
            <a:ext cx="25146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rgbClr val="FF4A00"/>
              </a:buClr>
              <a:buFont typeface="Wingdings" pitchFamily="84" charset="2"/>
              <a:buChar char="v"/>
              <a:defRPr sz="3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r">
              <a:buFont typeface="Wingdings" pitchFamily="84" charset="2"/>
              <a:buNone/>
            </a:pPr>
            <a:r>
              <a:rPr lang="en-US" sz="1800" kern="0" dirty="0" smtClean="0">
                <a:latin typeface="Calibri" panose="020F0502020204030204" pitchFamily="34" charset="0"/>
              </a:rPr>
              <a:t>(Some columns hidden)</a:t>
            </a:r>
            <a:endParaRPr lang="en-US" sz="1800" kern="0" dirty="0"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2133600"/>
            <a:ext cx="8763000" cy="6096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4992" y="4343400"/>
            <a:ext cx="11476008" cy="6096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161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fred-nijhuis.nl/wp-content/uploads/2012/12/Leonardo-da-Vinci-Vitruvian-Ma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52400"/>
            <a:ext cx="8763000" cy="65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859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miit.com/media/1036/human-data-brain_1505x66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0" y="838200"/>
            <a:ext cx="11589179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90600" y="2286000"/>
            <a:ext cx="3733800" cy="16764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Course objective: Develop a data frame of mind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085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66294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 filtered data into a new 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500" t="-1" b="65334"/>
          <a:stretch/>
        </p:blipFill>
        <p:spPr>
          <a:xfrm>
            <a:off x="8077200" y="392502"/>
            <a:ext cx="3529642" cy="611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64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6629400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Copy filtered data into a new sheet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500" t="-1" b="65334"/>
          <a:stretch/>
        </p:blipFill>
        <p:spPr>
          <a:xfrm>
            <a:off x="8077200" y="392502"/>
            <a:ext cx="3529642" cy="6118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416" t="15707" r="73750" b="49626"/>
          <a:stretch/>
        </p:blipFill>
        <p:spPr>
          <a:xfrm>
            <a:off x="609600" y="1124161"/>
            <a:ext cx="6629400" cy="53863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67200" y="4038600"/>
            <a:ext cx="1905000" cy="4572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9550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858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Next, sort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333" r="50736" b="52000"/>
          <a:stretch/>
        </p:blipFill>
        <p:spPr>
          <a:xfrm>
            <a:off x="609600" y="1295400"/>
            <a:ext cx="11215753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474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715000" y="419100"/>
            <a:ext cx="9906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090" t="4000" r="1659" b="76000"/>
          <a:stretch/>
        </p:blipFill>
        <p:spPr>
          <a:xfrm>
            <a:off x="7162800" y="1052253"/>
            <a:ext cx="3737609" cy="4152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916" t="14667" r="50833" b="55333"/>
          <a:stretch/>
        </p:blipFill>
        <p:spPr>
          <a:xfrm>
            <a:off x="457200" y="1084876"/>
            <a:ext cx="6323907" cy="557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77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333" r="50417" b="71473"/>
          <a:stretch/>
        </p:blipFill>
        <p:spPr>
          <a:xfrm>
            <a:off x="152400" y="1524000"/>
            <a:ext cx="1191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884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333" r="50417" b="71473"/>
          <a:stretch/>
        </p:blipFill>
        <p:spPr>
          <a:xfrm>
            <a:off x="152400" y="1524000"/>
            <a:ext cx="11912600" cy="19812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Is one year a fair evaluation?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817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Three years of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052" r="44286" b="71715"/>
          <a:stretch/>
        </p:blipFill>
        <p:spPr>
          <a:xfrm>
            <a:off x="449580" y="1447800"/>
            <a:ext cx="1129284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58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Add Total label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237" r="40476" b="71749"/>
          <a:stretch/>
        </p:blipFill>
        <p:spPr>
          <a:xfrm>
            <a:off x="376518" y="1516711"/>
            <a:ext cx="11205882" cy="15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8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" t="12000" r="40002" b="72000"/>
          <a:stretch/>
        </p:blipFill>
        <p:spPr>
          <a:xfrm>
            <a:off x="381000" y="457200"/>
            <a:ext cx="11430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49" t="12000" r="40002" b="72000"/>
          <a:stretch/>
        </p:blipFill>
        <p:spPr>
          <a:xfrm>
            <a:off x="5029200" y="2590799"/>
            <a:ext cx="6629400" cy="4079631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381000" y="2971800"/>
            <a:ext cx="3581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first 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825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000" r="39584" b="72000"/>
          <a:stretch/>
        </p:blipFill>
        <p:spPr>
          <a:xfrm>
            <a:off x="381000" y="1219200"/>
            <a:ext cx="11509375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1667" t="15333" r="33334" b="76000"/>
          <a:stretch/>
        </p:blipFill>
        <p:spPr>
          <a:xfrm>
            <a:off x="1695454" y="3505200"/>
            <a:ext cx="10199077" cy="2209800"/>
          </a:xfrm>
          <a:prstGeom prst="rect">
            <a:avLst/>
          </a:prstGeom>
        </p:spPr>
      </p:pic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4344987" y="304800"/>
            <a:ext cx="3581400" cy="6096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Your first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69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70" t="7895" r="42260" b="24737"/>
          <a:stretch/>
        </p:blipFill>
        <p:spPr>
          <a:xfrm>
            <a:off x="6096000" y="381000"/>
            <a:ext cx="5370286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8" t="7720" r="43812" b="27503"/>
          <a:stretch/>
        </p:blipFill>
        <p:spPr>
          <a:xfrm>
            <a:off x="381000" y="381000"/>
            <a:ext cx="5415280" cy="6096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0" y="1600200"/>
            <a:ext cx="4495800" cy="91451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290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250" t="16667" r="32500" b="74000"/>
          <a:stretch/>
        </p:blipFill>
        <p:spPr>
          <a:xfrm>
            <a:off x="838199" y="838200"/>
            <a:ext cx="9339943" cy="3352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636466" y="2802394"/>
            <a:ext cx="5562600" cy="2988806"/>
            <a:chOff x="3636466" y="2802394"/>
            <a:chExt cx="5562600" cy="2988806"/>
          </a:xfrm>
        </p:grpSpPr>
        <p:sp>
          <p:nvSpPr>
            <p:cNvPr id="7" name="Down Arrow 6"/>
            <p:cNvSpPr/>
            <p:nvPr/>
          </p:nvSpPr>
          <p:spPr>
            <a:xfrm rot="11977925">
              <a:off x="8409533" y="2802394"/>
              <a:ext cx="457200" cy="2057400"/>
            </a:xfrm>
            <a:prstGeom prst="downArrow">
              <a:avLst/>
            </a:prstGeom>
            <a:solidFill>
              <a:srgbClr val="0021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ontent Placeholder 1"/>
            <p:cNvSpPr txBox="1">
              <a:spLocks/>
            </p:cNvSpPr>
            <p:nvPr/>
          </p:nvSpPr>
          <p:spPr bwMode="auto">
            <a:xfrm>
              <a:off x="3636466" y="4648200"/>
              <a:ext cx="5562600" cy="1143000"/>
            </a:xfrm>
            <a:prstGeom prst="rect">
              <a:avLst/>
            </a:prstGeom>
            <a:solidFill>
              <a:srgbClr val="CCECFF"/>
            </a:solidFill>
            <a:ln w="38100">
              <a:solidFill>
                <a:srgbClr val="0021A5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rgbClr val="FF4A00"/>
                </a:buClr>
                <a:buFont typeface="Wingdings" pitchFamily="84" charset="2"/>
                <a:buChar char="v"/>
                <a:defRPr sz="3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marL="0" indent="0" algn="ctr">
                <a:buFont typeface="Wingdings" pitchFamily="84" charset="2"/>
                <a:buNone/>
              </a:pPr>
              <a:r>
                <a:rPr lang="en-US" kern="0" dirty="0" smtClean="0"/>
                <a:t>Double-click on green box to fill the formula in all rows</a:t>
              </a:r>
              <a:endParaRPr lang="en-US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53436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250" r="62500" b="58750"/>
          <a:stretch/>
        </p:blipFill>
        <p:spPr>
          <a:xfrm>
            <a:off x="228600" y="1295400"/>
            <a:ext cx="11704320" cy="4876800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28600" y="457200"/>
            <a:ext cx="1170432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rgbClr val="FF4A00"/>
              </a:buClr>
              <a:buFont typeface="Wingdings" pitchFamily="84" charset="2"/>
              <a:buChar char="v"/>
              <a:defRPr sz="3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ctr">
              <a:buFont typeface="Wingdings" pitchFamily="84" charset="2"/>
              <a:buNone/>
            </a:pPr>
            <a:r>
              <a:rPr lang="en-US" kern="0" dirty="0" smtClean="0"/>
              <a:t>Should we consider enrollment?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607600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2000" r="59583" b="75259"/>
          <a:stretch/>
        </p:blipFill>
        <p:spPr>
          <a:xfrm>
            <a:off x="333078" y="381000"/>
            <a:ext cx="11601970" cy="2286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5333" r="59583" b="75334"/>
          <a:stretch/>
        </p:blipFill>
        <p:spPr>
          <a:xfrm>
            <a:off x="358956" y="3505200"/>
            <a:ext cx="11615057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1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Per 10,000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667" r="59583" b="75333"/>
          <a:stretch/>
        </p:blipFill>
        <p:spPr>
          <a:xfrm>
            <a:off x="556260" y="1600200"/>
            <a:ext cx="11087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30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250" r="48750" b="76000"/>
          <a:stretch/>
        </p:blipFill>
        <p:spPr>
          <a:xfrm>
            <a:off x="762000" y="381000"/>
            <a:ext cx="10363200" cy="5181600"/>
          </a:xfrm>
          <a:prstGeom prst="rect">
            <a:avLst/>
          </a:prstGeom>
        </p:spPr>
      </p:pic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5867400"/>
            <a:ext cx="10972800" cy="76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Fill in rows, then sort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0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333" r="59583" b="51727"/>
          <a:stretch/>
        </p:blipFill>
        <p:spPr>
          <a:xfrm>
            <a:off x="228600" y="457200"/>
            <a:ext cx="11668250" cy="594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28" y="5856316"/>
            <a:ext cx="12002193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404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333" r="59583" b="51727"/>
          <a:stretch/>
        </p:blipFill>
        <p:spPr>
          <a:xfrm>
            <a:off x="228600" y="457200"/>
            <a:ext cx="11668250" cy="594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15600" y="990600"/>
            <a:ext cx="1523999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113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333" r="59583" b="51727"/>
          <a:stretch/>
        </p:blipFill>
        <p:spPr>
          <a:xfrm>
            <a:off x="228600" y="457200"/>
            <a:ext cx="11668250" cy="594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28" y="3429000"/>
            <a:ext cx="12002193" cy="5334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708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09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The law of small numbers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762000" y="1752600"/>
            <a:ext cx="10668000" cy="2971800"/>
            <a:chOff x="762000" y="1752600"/>
            <a:chExt cx="10668000" cy="2971800"/>
          </a:xfrm>
        </p:grpSpPr>
        <p:sp>
          <p:nvSpPr>
            <p:cNvPr id="5" name="Rounded Rectangle 4"/>
            <p:cNvSpPr/>
            <p:nvPr/>
          </p:nvSpPr>
          <p:spPr>
            <a:xfrm>
              <a:off x="762000" y="1752600"/>
              <a:ext cx="10668000" cy="2971800"/>
            </a:xfrm>
            <a:prstGeom prst="roundRect">
              <a:avLst/>
            </a:prstGeom>
            <a:solidFill>
              <a:srgbClr val="CCE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ontent Placeholder 1"/>
            <p:cNvSpPr txBox="1">
              <a:spLocks/>
            </p:cNvSpPr>
            <p:nvPr/>
          </p:nvSpPr>
          <p:spPr bwMode="auto">
            <a:xfrm>
              <a:off x="4050821" y="2738328"/>
              <a:ext cx="7162801" cy="1066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rgbClr val="FF4A00"/>
                </a:buClr>
                <a:buFont typeface="Wingdings" pitchFamily="84" charset="2"/>
                <a:buChar char="v"/>
                <a:defRPr sz="3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marL="0" indent="0">
                <a:buFont typeface="Wingdings" pitchFamily="84" charset="2"/>
                <a:buNone/>
              </a:pPr>
              <a:r>
                <a:rPr lang="en-US" kern="0" dirty="0" smtClean="0"/>
                <a:t>The number of murders in Gainesville rose by 50 percent from 2010 to 2011. </a:t>
              </a:r>
              <a:endParaRPr lang="en-US" kern="0" dirty="0"/>
            </a:p>
          </p:txBody>
        </p:sp>
        <p:pic>
          <p:nvPicPr>
            <p:cNvPr id="4" name="Picture 2" descr="C:\Users\nlewis\AppData\Local\Microsoft\Windows\Temporary Internet Files\Content.IE5\0GV4OP1F\MP900448446[1]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2057400"/>
              <a:ext cx="2428655" cy="2428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6607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829800" y="381000"/>
            <a:ext cx="2133600" cy="3048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Filter for campuses with at least 10,000 students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333" r="59167" b="40000"/>
          <a:stretch/>
        </p:blipFill>
        <p:spPr>
          <a:xfrm>
            <a:off x="304799" y="228600"/>
            <a:ext cx="936236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704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685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ope.ed.gov/security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193" t="9920" r="15842" b="57485"/>
          <a:stretch/>
        </p:blipFill>
        <p:spPr>
          <a:xfrm>
            <a:off x="1795672" y="1102743"/>
            <a:ext cx="8905456" cy="42671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15200" y="2590800"/>
            <a:ext cx="3385928" cy="182880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39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522" r="59583" b="53145"/>
          <a:stretch/>
        </p:blipFill>
        <p:spPr>
          <a:xfrm>
            <a:off x="457200" y="381000"/>
            <a:ext cx="1132299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64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585" r="59583" b="48393"/>
          <a:stretch/>
        </p:blipFill>
        <p:spPr>
          <a:xfrm>
            <a:off x="304800" y="228601"/>
            <a:ext cx="11353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11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585" r="75858" b="73565"/>
          <a:stretch/>
        </p:blipFill>
        <p:spPr>
          <a:xfrm>
            <a:off x="609600" y="1981200"/>
            <a:ext cx="10850882" cy="3047999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1219200"/>
          </a:xfrm>
        </p:spPr>
        <p:txBody>
          <a:bodyPr/>
          <a:lstStyle/>
          <a:p>
            <a:pPr marL="0" indent="0" algn="ctr">
              <a:spcAft>
                <a:spcPts val="0"/>
              </a:spcAft>
              <a:buNone/>
            </a:pPr>
            <a:r>
              <a:rPr lang="en-US" dirty="0" smtClean="0"/>
              <a:t>Should we calculate rate based just on women</a:t>
            </a:r>
          </a:p>
          <a:p>
            <a:pPr marL="0" indent="0" algn="ctr">
              <a:spcAft>
                <a:spcPts val="0"/>
              </a:spcAft>
              <a:buNone/>
            </a:pPr>
            <a:r>
              <a:rPr lang="en-US" dirty="0" smtClean="0"/>
              <a:t>rather than total student population?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342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43800" y="381000"/>
            <a:ext cx="4038600" cy="2209800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What if we were able to sift residential from commuter universities?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5585" r="75587" b="48393"/>
          <a:stretch/>
        </p:blipFill>
        <p:spPr>
          <a:xfrm>
            <a:off x="304800" y="228601"/>
            <a:ext cx="6858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720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381000"/>
            <a:ext cx="11049001" cy="685800"/>
          </a:xfrm>
        </p:spPr>
        <p:txBody>
          <a:bodyPr/>
          <a:lstStyle/>
          <a:p>
            <a:pPr marL="0" indent="0" algn="ctr">
              <a:spcAft>
                <a:spcPts val="0"/>
              </a:spcAft>
              <a:buNone/>
            </a:pPr>
            <a:r>
              <a:rPr lang="en-US" dirty="0" smtClean="0"/>
              <a:t>Are these figures complete?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307" r="71667" b="63537"/>
          <a:stretch/>
        </p:blipFill>
        <p:spPr>
          <a:xfrm>
            <a:off x="533399" y="1295400"/>
            <a:ext cx="1110342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697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77200" y="1289858"/>
            <a:ext cx="3581400" cy="4653742"/>
          </a:xfrm>
        </p:spPr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dirty="0" smtClean="0"/>
              <a:t>Use data they care about to help them develop a data frame of mind – to go beyond Excel mechanics to think about what the numbers say and don’t say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5307" r="71667" b="63537"/>
          <a:stretch/>
        </p:blipFill>
        <p:spPr>
          <a:xfrm>
            <a:off x="609599" y="1289858"/>
            <a:ext cx="7021281" cy="327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599" y="457200"/>
            <a:ext cx="11049001" cy="369332"/>
          </a:xfrm>
          <a:prstGeom prst="rect">
            <a:avLst/>
          </a:prstGeom>
          <a:solidFill>
            <a:srgbClr val="0021A5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SUMMARY</a:t>
            </a:r>
            <a:endParaRPr lang="en-US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151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 txBox="1">
            <a:spLocks noGrp="1"/>
          </p:cNvSpPr>
          <p:nvPr>
            <p:ph idx="1"/>
          </p:nvPr>
        </p:nvSpPr>
        <p:spPr bwMode="auto">
          <a:xfrm>
            <a:off x="609600" y="381000"/>
            <a:ext cx="109728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rgbClr val="FF4A00"/>
              </a:buClr>
              <a:buFont typeface="Wingdings" pitchFamily="84" charset="2"/>
              <a:buChar char="v"/>
              <a:defRPr sz="3200">
                <a:solidFill>
                  <a:schemeClr val="tx1"/>
                </a:solidFill>
                <a:latin typeface="Georgia" panose="02040502050405020303" pitchFamily="18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ctr">
              <a:buFont typeface="Wingdings" pitchFamily="84" charset="2"/>
              <a:buNone/>
            </a:pPr>
            <a:r>
              <a:rPr lang="en-US" kern="0" dirty="0" smtClean="0"/>
              <a:t>Materials: www.bikeprof.com/nicar15</a:t>
            </a:r>
            <a:endParaRPr lang="en-US" kern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14" t="10628" r="7530" b="61028"/>
          <a:stretch/>
        </p:blipFill>
        <p:spPr>
          <a:xfrm>
            <a:off x="914400" y="1447800"/>
            <a:ext cx="9144001" cy="304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514" t="23886" r="22398" b="63359"/>
          <a:stretch/>
        </p:blipFill>
        <p:spPr>
          <a:xfrm>
            <a:off x="3200400" y="4800600"/>
            <a:ext cx="7543800" cy="1371600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20243350">
            <a:off x="4839433" y="3956520"/>
            <a:ext cx="457200" cy="1078561"/>
          </a:xfrm>
          <a:prstGeom prst="downArrow">
            <a:avLst/>
          </a:prstGeom>
          <a:solidFill>
            <a:srgbClr val="002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33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366" t="9514" r="16713" b="15625"/>
          <a:stretch/>
        </p:blipFill>
        <p:spPr>
          <a:xfrm>
            <a:off x="3124200" y="228601"/>
            <a:ext cx="5865962" cy="64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4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6193" t="9920" r="15842" b="32061"/>
          <a:stretch/>
        </p:blipFill>
        <p:spPr>
          <a:xfrm>
            <a:off x="685800" y="360871"/>
            <a:ext cx="7349706" cy="62686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55661" y="5562600"/>
            <a:ext cx="2879845" cy="91451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8763000" y="5305019"/>
            <a:ext cx="3200400" cy="129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Download a zip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28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09" t="9920" r="3008" b="60319"/>
          <a:stretch/>
        </p:blipFill>
        <p:spPr>
          <a:xfrm>
            <a:off x="380999" y="1676400"/>
            <a:ext cx="11350171" cy="35052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381000"/>
            <a:ext cx="10972800" cy="8382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And now a word from our 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709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875" t="1250" r="33396" b="8750"/>
          <a:stretch/>
        </p:blipFill>
        <p:spPr>
          <a:xfrm>
            <a:off x="5410200" y="228600"/>
            <a:ext cx="5029200" cy="63246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00200" y="1728053"/>
            <a:ext cx="3810000" cy="990600"/>
            <a:chOff x="1600200" y="1728053"/>
            <a:chExt cx="3810000" cy="990600"/>
          </a:xfrm>
        </p:grpSpPr>
        <p:sp>
          <p:nvSpPr>
            <p:cNvPr id="7" name="Content Placeholder 1"/>
            <p:cNvSpPr txBox="1">
              <a:spLocks/>
            </p:cNvSpPr>
            <p:nvPr/>
          </p:nvSpPr>
          <p:spPr bwMode="auto">
            <a:xfrm>
              <a:off x="1752600" y="1880453"/>
              <a:ext cx="32004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0"/>
                </a:spcBef>
                <a:spcAft>
                  <a:spcPct val="40000"/>
                </a:spcAft>
                <a:buClr>
                  <a:srgbClr val="FF4A00"/>
                </a:buClr>
                <a:buFont typeface="Wingdings" pitchFamily="84" charset="2"/>
                <a:buChar char="v"/>
                <a:defRPr sz="3200">
                  <a:solidFill>
                    <a:schemeClr val="tx1"/>
                  </a:solidFill>
                  <a:latin typeface="Georgia" panose="02040502050405020303" pitchFamily="18" charset="0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Georgia" panose="02040502050405020303" pitchFamily="18" charset="0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Georgia" panose="02040502050405020303" pitchFamily="18" charset="0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Georgia" panose="02040502050405020303" pitchFamily="18" charset="0"/>
                </a:defRPr>
              </a:lvl5pPr>
              <a:lvl6pPr marL="25146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 marL="0" indent="0">
                <a:buFont typeface="Wingdings" pitchFamily="84" charset="2"/>
                <a:buNone/>
              </a:pPr>
              <a:r>
                <a:rPr lang="en-US" kern="0" dirty="0" err="1" smtClean="0"/>
                <a:t>oncampuscrime</a:t>
              </a:r>
              <a:endParaRPr lang="en-US" kern="0" dirty="0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1600200" y="1728053"/>
              <a:ext cx="3810000" cy="990600"/>
            </a:xfrm>
            <a:prstGeom prst="rightArrow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9228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"/>
            <a:ext cx="10842321" cy="659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50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Fa12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learface Gothic LT Std Black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Master Fa12</Template>
  <TotalTime>4103</TotalTime>
  <Words>240</Words>
  <Application>Microsoft Office PowerPoint</Application>
  <PresentationFormat>Widescreen</PresentationFormat>
  <Paragraphs>42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Clearface Gothic LT Std Black</vt:lpstr>
      <vt:lpstr>Franklin Gothic Demi</vt:lpstr>
      <vt:lpstr>Georgia</vt:lpstr>
      <vt:lpstr>Verdana</vt:lpstr>
      <vt:lpstr>Wingdings</vt:lpstr>
      <vt:lpstr>Master Fa12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22. Math 1, Percentages</dc:title>
  <dc:creator>Lewis,Norman</dc:creator>
  <cp:lastModifiedBy>Lewis,Norman</cp:lastModifiedBy>
  <cp:revision>627</cp:revision>
  <dcterms:created xsi:type="dcterms:W3CDTF">2012-11-03T20:13:53Z</dcterms:created>
  <dcterms:modified xsi:type="dcterms:W3CDTF">2015-02-21T15:50:05Z</dcterms:modified>
</cp:coreProperties>
</file>